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60" r:id="rId4"/>
    <p:sldId id="262" r:id="rId5"/>
    <p:sldId id="273" r:id="rId6"/>
    <p:sldId id="259" r:id="rId7"/>
    <p:sldId id="274" r:id="rId8"/>
    <p:sldId id="285" r:id="rId9"/>
    <p:sldId id="270" r:id="rId10"/>
    <p:sldId id="268" r:id="rId11"/>
    <p:sldId id="275" r:id="rId12"/>
    <p:sldId id="280" r:id="rId13"/>
    <p:sldId id="263" r:id="rId14"/>
    <p:sldId id="271" r:id="rId15"/>
    <p:sldId id="269" r:id="rId16"/>
    <p:sldId id="28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60" autoAdjust="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E5F9896-7A5E-B07F-0692-B777CF2174E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B41749B4-BEDF-8780-9CDB-9C41894516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46190FE0-D6A4-62AF-033A-34F4A4CF481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4531B043-B5B4-4FCE-D47F-CDA6C1D35FA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2606869D-9EDE-FD6D-57B9-B43C25BAE9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alt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BB120918-445A-B004-872C-8B8C9EED4B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837D5CF-8687-4C4C-9F68-CC7E78A76B6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111BBE-68E2-A41C-2DCE-7BD7F27C2A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9487F-E93F-4514-A818-7553742CE65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0DCC08F-0664-FAC0-CDEA-0F83386B52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9F108D2-2035-22AF-4DA3-151DF41A2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CCFADE-5A47-8D8F-8E93-AB50C1B7B4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CE77A-4B08-4B80-BE70-E16065CCBC47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BC568E10-4EFD-34F7-5C7A-ADD197807F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592689D-9F50-12B5-E9F7-7B10D89EE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6C26F9-2769-819D-9595-2C14CA95E3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838D5-768C-44AC-B0C4-114E274BC273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7A350FB9-AC36-37FF-174B-65A1885F95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14A2699-2A6D-FDD2-37A3-737BFA4AD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F1070B-6A07-4AA7-C09D-A5CB1125D7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803D4-BE9A-488B-8486-FCE7A2D6865C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3249A0FD-85CE-E49C-1C6B-55937A6696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EC8B8E6-856D-35D3-29C4-10BF5628CB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3A6375-A1D9-342A-7B96-8B9F8E866B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439B7-320D-4593-BF31-82DAA01A60FC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9F089E1B-6E16-4CA3-93C1-F8D2994D70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B16007A-C8CE-EEE1-75A1-481499C64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0FFC287-2AE9-0BC0-C08F-8968603398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3B56E-3074-4F5F-B649-233C702C3B19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433B29E6-5A6A-40ED-68EB-C2699C072E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238141C-5542-2C6D-E065-E5DF4A06BD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EC3492-92A9-80B3-A752-B91833FDC6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59182E-6F4A-4924-B3FB-4346DD4C6B83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DD80FF4E-750E-11C6-45B7-FDF9FB9FA6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BCFDC9B5-9788-3E54-93C9-10AC29EE0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4F09ACE-C89A-B588-01A5-1BDE2F006B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AA9FBA-1A83-430C-BF80-BFA2DE9060C5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6E93D908-7F5E-DDC1-C2CF-107F643A81D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772B22F-D007-9392-0AE3-4E610108A4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583729-FFED-7A49-409F-58005E363C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BBFC4A-E0F9-4740-80FB-770C5916A7D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AF3B5994-320D-6334-161D-B64220EC01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4A1A390-E163-382C-EA3D-F822A840C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605FA3-B799-8DD3-E182-A5C670E6CC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27E88D-56FA-4D4A-AC0F-78A8E99F14B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46E767E-6651-0E1B-87CB-573DA59B96D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B311858-420D-DEDE-B18A-5535055623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EF58208-D428-2397-9637-5EE15C1947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0C2B77-5171-4072-A572-3526189CD80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E4AB627D-8202-EA7A-71D2-6CB163888B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C8D9056-CBD8-AEA9-D87E-4A5B4E49CC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3C97BC-0F98-74D9-AA47-E6D342632A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FDEB4-BC25-4811-BF47-AA69FE3B043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7CCDFEAB-16F6-4611-0191-24E887037E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9B81112-2AAC-DE0C-D356-F0FD7A652B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A6B2A7-B275-7081-55B5-BDD4D6663C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322BA-6FFA-4D55-A9C7-AAE7C7FB0242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2C76A54B-213D-9239-7165-9235A4CA61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E9214DD-7EA5-BD6C-02F8-AF61CD62C6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72B651-9424-5EFA-66DB-31016A5401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31642-2661-48A9-ADF7-825305F04FD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4B54E7F4-6109-3087-38FC-09DD30DC9F9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78E62E1-A53F-7190-A407-80E737ADD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185A356-68FD-CBF7-578B-12046CDAF3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83DA60-BBC7-4649-A31B-4C42AF91E3D1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067E1DEC-23FB-8694-4644-543EA289DB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7F5B868-1CBF-86EB-2DD5-6C3A1AC6EC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8E0E303-7E29-3F88-2A59-BF53212D42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3C9F1-6D0A-4F56-A3F1-FD030668AD08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FE9F5E54-DDC5-4ED3-2780-C44E262C15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E34310AD-4A53-E1A4-1B30-26FF31E6CC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6F8F-0AE7-1279-0CF6-10787341B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D896F-5CB4-CA9A-9D64-497EF9716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73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3E570-4002-9D56-5BD9-952985CE8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28D730-E223-6EE8-FF37-55499492A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11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BE789A-ABBD-446D-920A-A31EC07C4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9863" y="228600"/>
            <a:ext cx="1946275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8E13F-E61C-0FD2-A78F-ACEF18706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77863" y="228600"/>
            <a:ext cx="56896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48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4CB4B-710E-2120-B55D-F69230E2D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0613E-DB0E-959C-0972-F70CF53C9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68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2F0B3-45C1-794D-210C-013DEE88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F0465-3398-9E65-97A5-76E0B29DE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272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27A6D-7A8B-A30C-9376-737C6F6F8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48FBA-2802-36B6-0C72-968DFBD5B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3738" y="18288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584D1-ACCB-23C2-1C93-7C04E7E8A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6138" y="18288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02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F4D20-27F7-D95F-444C-8DA2A63B2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BE0D4-99C2-BFB1-8914-A274D263A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6B3D7-96A0-C980-12C3-94066E11B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1DE653-26C7-CFE9-2436-7436EFDBF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FE4F63-225B-0EF6-C5D8-0F1EC30A9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46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CF359-A3AD-931F-B6F8-AEFA331E3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91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08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10177-EA9F-AC5A-9CE9-8FFB3372A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ADAFC-AB1D-B00A-A35E-C2C138A78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9AECEE-9C3D-E934-EAC0-56FB27281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683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3D13C-EC62-4338-6FAB-4B0F1BB4E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FC4044-D325-E177-5456-C6189F8FAC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2B9C94-00A8-873A-E20B-F68956261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645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34124C6-A13C-8A05-3DC4-86EFB3F69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2413" cy="6856413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shade val="0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FAC5714-A825-326F-CD2C-DC9F9974CE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E02F7F9-E546-D02C-D7F9-4E441A3133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level0</a:t>
            </a:r>
          </a:p>
        </p:txBody>
      </p:sp>
      <p:grpSp>
        <p:nvGrpSpPr>
          <p:cNvPr id="3077" name="Group 5">
            <a:extLst>
              <a:ext uri="{FF2B5EF4-FFF2-40B4-BE49-F238E27FC236}">
                <a16:creationId xmlns:a16="http://schemas.microsoft.com/office/drawing/2014/main" id="{11CD52E2-AAFA-E0F3-7E49-04E1EAA4CD18}"/>
              </a:ext>
            </a:extLst>
          </p:cNvPr>
          <p:cNvGrpSpPr>
            <a:grpSpLocks/>
          </p:cNvGrpSpPr>
          <p:nvPr/>
        </p:nvGrpSpPr>
        <p:grpSpPr bwMode="auto">
          <a:xfrm>
            <a:off x="919163" y="5649913"/>
            <a:ext cx="7343775" cy="1055687"/>
            <a:chOff x="651" y="3559"/>
            <a:chExt cx="5205" cy="665"/>
          </a:xfrm>
        </p:grpSpPr>
        <p:sp>
          <p:nvSpPr>
            <p:cNvPr id="3078" name="Freeform 6">
              <a:extLst>
                <a:ext uri="{FF2B5EF4-FFF2-40B4-BE49-F238E27FC236}">
                  <a16:creationId xmlns:a16="http://schemas.microsoft.com/office/drawing/2014/main" id="{B4016FF7-0927-79C8-90EB-DAC0D98435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4" y="3559"/>
              <a:ext cx="982" cy="665"/>
            </a:xfrm>
            <a:custGeom>
              <a:avLst/>
              <a:gdLst>
                <a:gd name="T0" fmla="*/ 0 w 982"/>
                <a:gd name="T1" fmla="*/ 332 h 665"/>
                <a:gd name="T2" fmla="*/ 187 w 982"/>
                <a:gd name="T3" fmla="*/ 332 h 665"/>
                <a:gd name="T4" fmla="*/ 244 w 982"/>
                <a:gd name="T5" fmla="*/ 140 h 665"/>
                <a:gd name="T6" fmla="*/ 324 w 982"/>
                <a:gd name="T7" fmla="*/ 461 h 665"/>
                <a:gd name="T8" fmla="*/ 443 w 982"/>
                <a:gd name="T9" fmla="*/ 0 h 665"/>
                <a:gd name="T10" fmla="*/ 561 w 982"/>
                <a:gd name="T11" fmla="*/ 664 h 665"/>
                <a:gd name="T12" fmla="*/ 697 w 982"/>
                <a:gd name="T13" fmla="*/ 114 h 665"/>
                <a:gd name="T14" fmla="*/ 742 w 982"/>
                <a:gd name="T15" fmla="*/ 294 h 665"/>
                <a:gd name="T16" fmla="*/ 981 w 982"/>
                <a:gd name="T17" fmla="*/ 294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2" h="665">
                  <a:moveTo>
                    <a:pt x="0" y="332"/>
                  </a:moveTo>
                  <a:lnTo>
                    <a:pt x="187" y="332"/>
                  </a:lnTo>
                  <a:lnTo>
                    <a:pt x="244" y="140"/>
                  </a:lnTo>
                  <a:lnTo>
                    <a:pt x="324" y="461"/>
                  </a:lnTo>
                  <a:lnTo>
                    <a:pt x="443" y="0"/>
                  </a:lnTo>
                  <a:lnTo>
                    <a:pt x="561" y="664"/>
                  </a:lnTo>
                  <a:lnTo>
                    <a:pt x="697" y="114"/>
                  </a:lnTo>
                  <a:lnTo>
                    <a:pt x="742" y="294"/>
                  </a:lnTo>
                  <a:lnTo>
                    <a:pt x="981" y="294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9" name="Line 7">
              <a:extLst>
                <a:ext uri="{FF2B5EF4-FFF2-40B4-BE49-F238E27FC236}">
                  <a16:creationId xmlns:a16="http://schemas.microsoft.com/office/drawing/2014/main" id="{BEA957AD-E663-4D51-1CAA-8BE99C223E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" y="3888"/>
              <a:ext cx="4271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0" name="Group 8">
            <a:extLst>
              <a:ext uri="{FF2B5EF4-FFF2-40B4-BE49-F238E27FC236}">
                <a16:creationId xmlns:a16="http://schemas.microsoft.com/office/drawing/2014/main" id="{A860417B-D465-D50D-9116-305EE70992F3}"/>
              </a:ext>
            </a:extLst>
          </p:cNvPr>
          <p:cNvGrpSpPr>
            <a:grpSpLocks/>
          </p:cNvGrpSpPr>
          <p:nvPr/>
        </p:nvGrpSpPr>
        <p:grpSpPr bwMode="auto">
          <a:xfrm>
            <a:off x="882650" y="5573713"/>
            <a:ext cx="7343775" cy="1055687"/>
            <a:chOff x="625" y="3511"/>
            <a:chExt cx="5205" cy="665"/>
          </a:xfrm>
        </p:grpSpPr>
        <p:sp>
          <p:nvSpPr>
            <p:cNvPr id="3081" name="Freeform 9">
              <a:extLst>
                <a:ext uri="{FF2B5EF4-FFF2-40B4-BE49-F238E27FC236}">
                  <a16:creationId xmlns:a16="http://schemas.microsoft.com/office/drawing/2014/main" id="{31AFA8EC-E3EC-65C1-FBA6-49456DFC62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8" y="3511"/>
              <a:ext cx="982" cy="665"/>
            </a:xfrm>
            <a:custGeom>
              <a:avLst/>
              <a:gdLst>
                <a:gd name="T0" fmla="*/ 0 w 982"/>
                <a:gd name="T1" fmla="*/ 332 h 665"/>
                <a:gd name="T2" fmla="*/ 187 w 982"/>
                <a:gd name="T3" fmla="*/ 332 h 665"/>
                <a:gd name="T4" fmla="*/ 244 w 982"/>
                <a:gd name="T5" fmla="*/ 140 h 665"/>
                <a:gd name="T6" fmla="*/ 324 w 982"/>
                <a:gd name="T7" fmla="*/ 461 h 665"/>
                <a:gd name="T8" fmla="*/ 443 w 982"/>
                <a:gd name="T9" fmla="*/ 0 h 665"/>
                <a:gd name="T10" fmla="*/ 561 w 982"/>
                <a:gd name="T11" fmla="*/ 664 h 665"/>
                <a:gd name="T12" fmla="*/ 697 w 982"/>
                <a:gd name="T13" fmla="*/ 114 h 665"/>
                <a:gd name="T14" fmla="*/ 742 w 982"/>
                <a:gd name="T15" fmla="*/ 294 h 665"/>
                <a:gd name="T16" fmla="*/ 981 w 982"/>
                <a:gd name="T17" fmla="*/ 294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2" h="665">
                  <a:moveTo>
                    <a:pt x="0" y="332"/>
                  </a:moveTo>
                  <a:lnTo>
                    <a:pt x="187" y="332"/>
                  </a:lnTo>
                  <a:lnTo>
                    <a:pt x="244" y="140"/>
                  </a:lnTo>
                  <a:lnTo>
                    <a:pt x="324" y="461"/>
                  </a:lnTo>
                  <a:lnTo>
                    <a:pt x="443" y="0"/>
                  </a:lnTo>
                  <a:lnTo>
                    <a:pt x="561" y="664"/>
                  </a:lnTo>
                  <a:lnTo>
                    <a:pt x="697" y="114"/>
                  </a:lnTo>
                  <a:lnTo>
                    <a:pt x="742" y="294"/>
                  </a:lnTo>
                  <a:lnTo>
                    <a:pt x="981" y="294"/>
                  </a:lnTo>
                </a:path>
              </a:pathLst>
            </a:custGeom>
            <a:noFill/>
            <a:ln w="254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Line 10">
              <a:extLst>
                <a:ext uri="{FF2B5EF4-FFF2-40B4-BE49-F238E27FC236}">
                  <a16:creationId xmlns:a16="http://schemas.microsoft.com/office/drawing/2014/main" id="{082BBEF8-0A96-8135-D78C-9206558C61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5" y="3840"/>
              <a:ext cx="4271" cy="0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1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C2B7A1B7-56B0-E37A-3528-5B2DBBB62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"/>
            <a:ext cx="8001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/>
              <a:t>Dr. Martin Luther King, Jr.</a:t>
            </a:r>
          </a:p>
          <a:p>
            <a:pPr algn="ctr">
              <a:spcBef>
                <a:spcPct val="50000"/>
              </a:spcBef>
            </a:pPr>
            <a:r>
              <a:rPr lang="en-US" altLang="en-US" sz="4000" b="1"/>
              <a:t>1929-1968</a:t>
            </a: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5871B80B-6514-C1EE-77E0-F40C635B1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2209800"/>
            <a:ext cx="2428875" cy="351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>
            <a:extLst>
              <a:ext uri="{FF2B5EF4-FFF2-40B4-BE49-F238E27FC236}">
                <a16:creationId xmlns:a16="http://schemas.microsoft.com/office/drawing/2014/main" id="{398A291B-AC62-377B-0E29-A85EF3127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4267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King spoke to  250,000 civil rights supporters during the “March on Washington” August 28, 1963.</a:t>
            </a:r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E4310C15-4A28-57E5-F43A-36675DF36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85800"/>
            <a:ext cx="3876675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9922E58C-18B0-A9F1-1C80-9C2CC0726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4114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On December 10, 1965, Dr. King won the Nobel Peace Prize.</a:t>
            </a:r>
          </a:p>
        </p:txBody>
      </p:sp>
      <p:pic>
        <p:nvPicPr>
          <p:cNvPr id="21507" name="Picture 3">
            <a:extLst>
              <a:ext uri="{FF2B5EF4-FFF2-40B4-BE49-F238E27FC236}">
                <a16:creationId xmlns:a16="http://schemas.microsoft.com/office/drawing/2014/main" id="{94D7523F-3C3D-5413-BE4C-D56F4C43C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>
            <a:extLst>
              <a:ext uri="{FF2B5EF4-FFF2-40B4-BE49-F238E27FC236}">
                <a16:creationId xmlns:a16="http://schemas.microsoft.com/office/drawing/2014/main" id="{789E6780-7579-081B-205E-3E38ED312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304800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>
            <a:extLst>
              <a:ext uri="{FF2B5EF4-FFF2-40B4-BE49-F238E27FC236}">
                <a16:creationId xmlns:a16="http://schemas.microsoft.com/office/drawing/2014/main" id="{7C47196B-83FB-49F9-7F26-4A75D34ED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1874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1" name="Picture 3">
            <a:extLst>
              <a:ext uri="{FF2B5EF4-FFF2-40B4-BE49-F238E27FC236}">
                <a16:creationId xmlns:a16="http://schemas.microsoft.com/office/drawing/2014/main" id="{2D585BA4-BB9F-9BAC-4DFA-7A7323302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328295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2" name="Text Box 4">
            <a:extLst>
              <a:ext uri="{FF2B5EF4-FFF2-40B4-BE49-F238E27FC236}">
                <a16:creationId xmlns:a16="http://schemas.microsoft.com/office/drawing/2014/main" id="{D347E0BF-E771-7B10-4DC1-2FCB95ED0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0"/>
            <a:ext cx="373380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During the Vietnam War, King began to rethink his mission and turned his focus from racial discrimination to problems of poverty and economic injustice.</a:t>
            </a: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3508EF51-AF96-1B01-4907-E61D0D41A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343400"/>
            <a:ext cx="2971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/>
              <a:t>King expressed his disenchantment with President Johnson’s Vietnam policies.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793E89FC-EE81-4A67-947D-201A5B706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25146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Text Box 4">
            <a:extLst>
              <a:ext uri="{FF2B5EF4-FFF2-40B4-BE49-F238E27FC236}">
                <a16:creationId xmlns:a16="http://schemas.microsoft.com/office/drawing/2014/main" id="{84B4C17C-BBEC-F060-1B51-0C9A4CAC9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55626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On April 4, 1968, while standing on a balcony at the Lorraine Motel in Memphis, King was assassinated by James Earl Ray.</a:t>
            </a:r>
          </a:p>
        </p:txBody>
      </p:sp>
      <p:pic>
        <p:nvPicPr>
          <p:cNvPr id="9225" name="Picture 9">
            <a:extLst>
              <a:ext uri="{FF2B5EF4-FFF2-40B4-BE49-F238E27FC236}">
                <a16:creationId xmlns:a16="http://schemas.microsoft.com/office/drawing/2014/main" id="{4045351C-B5BC-64AA-EBE5-D453F7895A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2400"/>
            <a:ext cx="41910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>
            <a:extLst>
              <a:ext uri="{FF2B5EF4-FFF2-40B4-BE49-F238E27FC236}">
                <a16:creationId xmlns:a16="http://schemas.microsoft.com/office/drawing/2014/main" id="{ABA22F96-7104-E633-636C-C2C2C33EC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0"/>
            <a:ext cx="3581400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Dr. Martin Luther King, Jr. is entombed at the Freedom Hall Complex.  This site was listed as a National Historic Landmark on May 5, 1977 and was made a National Historic Site on October 10, 1980. </a:t>
            </a:r>
          </a:p>
        </p:txBody>
      </p:sp>
      <p:pic>
        <p:nvPicPr>
          <p:cNvPr id="17413" name="Picture 5">
            <a:extLst>
              <a:ext uri="{FF2B5EF4-FFF2-40B4-BE49-F238E27FC236}">
                <a16:creationId xmlns:a16="http://schemas.microsoft.com/office/drawing/2014/main" id="{2296759D-24A9-E6CA-79EB-511F5C6A3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524000"/>
            <a:ext cx="4038600" cy="295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>
            <a:extLst>
              <a:ext uri="{FF2B5EF4-FFF2-40B4-BE49-F238E27FC236}">
                <a16:creationId xmlns:a16="http://schemas.microsoft.com/office/drawing/2014/main" id="{3EA058FA-FE78-7B1B-C211-C5214B66F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762000"/>
            <a:ext cx="35814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President Ronald Reagan signed the bill to make January 20</a:t>
            </a:r>
            <a:r>
              <a:rPr lang="en-US" altLang="en-US" sz="3600" baseline="30000"/>
              <a:t>th</a:t>
            </a:r>
            <a:r>
              <a:rPr lang="en-US" altLang="en-US" sz="3600"/>
              <a:t>, the celebration of Dr. King’s birthday a national holiday.</a:t>
            </a:r>
          </a:p>
        </p:txBody>
      </p:sp>
      <p:pic>
        <p:nvPicPr>
          <p:cNvPr id="15367" name="Picture 7">
            <a:extLst>
              <a:ext uri="{FF2B5EF4-FFF2-40B4-BE49-F238E27FC236}">
                <a16:creationId xmlns:a16="http://schemas.microsoft.com/office/drawing/2014/main" id="{2900B649-0D94-0882-7471-940A4E431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4419600" cy="293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>
            <a:extLst>
              <a:ext uri="{FF2B5EF4-FFF2-40B4-BE49-F238E27FC236}">
                <a16:creationId xmlns:a16="http://schemas.microsoft.com/office/drawing/2014/main" id="{25182851-0848-FC49-3266-1190A0BB0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5">
            <a:extLst>
              <a:ext uri="{FF2B5EF4-FFF2-40B4-BE49-F238E27FC236}">
                <a16:creationId xmlns:a16="http://schemas.microsoft.com/office/drawing/2014/main" id="{D9B8BB02-BCE6-E876-A1F9-82AB771B819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85800" y="304800"/>
            <a:ext cx="2667000" cy="24384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GB" sz="4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Atlanta</a:t>
            </a:r>
          </a:p>
          <a:p>
            <a:pPr algn="ctr"/>
            <a:r>
              <a:rPr lang="en-GB" sz="40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CC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1929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A7D1CEA5-76F4-F1FE-99A6-B131A314B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609600"/>
            <a:ext cx="53340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Michael Luther King, Jr. was born on January 15</a:t>
            </a:r>
            <a:r>
              <a:rPr lang="en-US" altLang="en-US" sz="3200" baseline="30000"/>
              <a:t>th</a:t>
            </a:r>
            <a:r>
              <a:rPr lang="en-US" altLang="en-US" sz="3200"/>
              <a:t> to schoolteacher, Alberta King and Baptist minister, Michael Luther King residing at 501 Auburn Avenue.  His father later changed both their names to Martin Luther King.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B85ADEE5-6743-48C8-64C3-BA0EC6728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429000"/>
            <a:ext cx="51816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/>
              <a:t>King entered Morehouse College at the age of 15 and graduated in 1948 with a Bachelor of Arts Degree in Sociology.</a:t>
            </a:r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EABBAB33-161E-22D4-1494-AFC53FDECC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5257800" cy="283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extLst>
              <a:ext uri="{FF2B5EF4-FFF2-40B4-BE49-F238E27FC236}">
                <a16:creationId xmlns:a16="http://schemas.microsoft.com/office/drawing/2014/main" id="{45D2344C-8374-3C76-D655-D6CC30FB9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2859088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Text Box 5">
            <a:extLst>
              <a:ext uri="{FF2B5EF4-FFF2-40B4-BE49-F238E27FC236}">
                <a16:creationId xmlns:a16="http://schemas.microsoft.com/office/drawing/2014/main" id="{6A0D9B6A-632E-43E2-5C7C-2F69341D8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762000"/>
            <a:ext cx="4038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/>
              <a:t>King married Coretta Scott on June 18, 1953.</a:t>
            </a:r>
            <a:r>
              <a:rPr lang="en-US" altLang="en-US" sz="3600"/>
              <a:t>  </a:t>
            </a:r>
          </a:p>
        </p:txBody>
      </p:sp>
      <p:pic>
        <p:nvPicPr>
          <p:cNvPr id="8199" name="Picture 7">
            <a:extLst>
              <a:ext uri="{FF2B5EF4-FFF2-40B4-BE49-F238E27FC236}">
                <a16:creationId xmlns:a16="http://schemas.microsoft.com/office/drawing/2014/main" id="{5D827E42-C301-0A6A-3E95-804F445C2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00400"/>
            <a:ext cx="3200400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7BB8A0F2-6D83-F95A-92CF-AD9BC1A0C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429000"/>
            <a:ext cx="75438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King enrolled in Crozer Theological Seminary in Chester, Pennsylvania where he graduated with a Bachelor of Divinity Degree in 1951.</a:t>
            </a:r>
          </a:p>
        </p:txBody>
      </p:sp>
      <p:pic>
        <p:nvPicPr>
          <p:cNvPr id="19463" name="Picture 7" descr="Crozer Seminary">
            <a:extLst>
              <a:ext uri="{FF2B5EF4-FFF2-40B4-BE49-F238E27FC236}">
                <a16:creationId xmlns:a16="http://schemas.microsoft.com/office/drawing/2014/main" id="{E4C8E106-6AE9-0E0D-5AB7-C038B25C3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"/>
            <a:ext cx="4114800" cy="312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>
            <a:extLst>
              <a:ext uri="{FF2B5EF4-FFF2-40B4-BE49-F238E27FC236}">
                <a16:creationId xmlns:a16="http://schemas.microsoft.com/office/drawing/2014/main" id="{C260F02C-5713-59AF-A8B8-A2933F749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990600"/>
            <a:ext cx="37338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King began his ministry in 1954 as the pastor of Dexter Avenue Baptist Church in Montgomery, Alabama.</a:t>
            </a:r>
          </a:p>
        </p:txBody>
      </p:sp>
      <p:pic>
        <p:nvPicPr>
          <p:cNvPr id="5130" name="Picture 10">
            <a:extLst>
              <a:ext uri="{FF2B5EF4-FFF2-40B4-BE49-F238E27FC236}">
                <a16:creationId xmlns:a16="http://schemas.microsoft.com/office/drawing/2014/main" id="{7D5FD8B5-5386-AB96-93CB-7A8E94F81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2390775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8741017F-CEAC-911B-A925-FEF84A39A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8153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/>
              <a:t>He received a Doctorate of Philosophy in Systematic Theology from Boston University on June 5, 1955.  </a:t>
            </a:r>
          </a:p>
        </p:txBody>
      </p:sp>
      <p:pic>
        <p:nvPicPr>
          <p:cNvPr id="20487" name="Picture 7">
            <a:extLst>
              <a:ext uri="{FF2B5EF4-FFF2-40B4-BE49-F238E27FC236}">
                <a16:creationId xmlns:a16="http://schemas.microsoft.com/office/drawing/2014/main" id="{6FCCF5DC-AFC6-8110-EDC2-AA9712E80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90800"/>
            <a:ext cx="2189163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>
            <a:extLst>
              <a:ext uri="{FF2B5EF4-FFF2-40B4-BE49-F238E27FC236}">
                <a16:creationId xmlns:a16="http://schemas.microsoft.com/office/drawing/2014/main" id="{8C7C5C49-0DB7-574E-2C33-133A97B67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1950"/>
            <a:ext cx="53340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" name="Text Box 3">
            <a:extLst>
              <a:ext uri="{FF2B5EF4-FFF2-40B4-BE49-F238E27FC236}">
                <a16:creationId xmlns:a16="http://schemas.microsoft.com/office/drawing/2014/main" id="{433F1F45-8625-AF87-BFC4-33E258638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33800"/>
            <a:ext cx="7239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Sit-ins at “all white” lunch counters promoted King’s mission of non-violent protest.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27F7A88C-3931-4616-BDDD-3311F29E4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33600"/>
            <a:ext cx="4267200" cy="369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BC20EEDC-D8B7-EFFE-10FF-A67310C48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66700" y="381000"/>
            <a:ext cx="9677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/>
              <a:t>A Media Day was held on May 20, 1956 after the bus boycott in Montgomery.  The boycott lasted 381 days.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3CF5EE5F-ADF7-8218-3261-F2B2B24BF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09800"/>
            <a:ext cx="1524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83E1445A-182D-FD14-7841-A2AE9A2AC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3622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FELINE">
  <a:themeElements>
    <a:clrScheme name="">
      <a:dk1>
        <a:srgbClr val="5F5F5F"/>
      </a:dk1>
      <a:lt1>
        <a:srgbClr val="FFFFFF"/>
      </a:lt1>
      <a:dk2>
        <a:srgbClr val="993300"/>
      </a:dk2>
      <a:lt2>
        <a:srgbClr val="FF3300"/>
      </a:lt2>
      <a:accent1>
        <a:srgbClr val="663300"/>
      </a:accent1>
      <a:accent2>
        <a:srgbClr val="FF9900"/>
      </a:accent2>
      <a:accent3>
        <a:srgbClr val="CAADAA"/>
      </a:accent3>
      <a:accent4>
        <a:srgbClr val="DADADA"/>
      </a:accent4>
      <a:accent5>
        <a:srgbClr val="B8ADAA"/>
      </a:accent5>
      <a:accent6>
        <a:srgbClr val="E78A00"/>
      </a:accent6>
      <a:hlink>
        <a:srgbClr val="FFCC00"/>
      </a:hlink>
      <a:folHlink>
        <a:srgbClr val="B2B2B2"/>
      </a:folHlink>
    </a:clrScheme>
    <a:fontScheme name="LIFELI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IFELIN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LIN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LIN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LIN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LI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LI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LI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C:\powerpoint\LIFELINE.POT</Template>
  <TotalTime>716</TotalTime>
  <Words>410</Words>
  <Application>Microsoft Office PowerPoint</Application>
  <PresentationFormat>On-screen Show (4:3)</PresentationFormat>
  <Paragraphs>41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 New Roman</vt:lpstr>
      <vt:lpstr>Arial</vt:lpstr>
      <vt:lpstr>LIFELINE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Villegas 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Martin Luther King</dc:title>
  <dc:subject>Dr Martin Luther King</dc:subject>
  <dc:creator>Mr. Clutter</dc:creator>
  <cp:keywords>Dr Martin Luther King</cp:keywords>
  <cp:lastModifiedBy>Nayan GRIFFITHS</cp:lastModifiedBy>
  <cp:revision>13</cp:revision>
  <dcterms:created xsi:type="dcterms:W3CDTF">2002-03-16T23:38:47Z</dcterms:created>
  <dcterms:modified xsi:type="dcterms:W3CDTF">2023-06-06T10:46:21Z</dcterms:modified>
</cp:coreProperties>
</file>